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3"/>
  </p:notesMasterIdLst>
  <p:handoutMasterIdLst>
    <p:handoutMasterId r:id="rId4"/>
  </p:handoutMasterIdLst>
  <p:sldIdLst>
    <p:sldId id="398" r:id="rId2"/>
  </p:sldIdLst>
  <p:sldSz cx="12192000" cy="6858000"/>
  <p:notesSz cx="6797675" cy="9926638"/>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03531A-F884-4E59-B278-7D09611AA995}">
          <p14:sldIdLst/>
        </p14:section>
        <p14:section name="Untitled Section" id="{6DE50388-3A89-4944-A1D6-2A5DA7B71256}">
          <p14:sldIdLst>
            <p14:sldId id="398"/>
          </p14:sldIdLst>
        </p14:section>
      </p14:sectionLst>
    </p:ex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198" clrIdx="0"/>
  <p:cmAuthor id="8" name="Nathalie Breysse" initials="NB" lastIdx="38" clrIdx="7">
    <p:extLst>
      <p:ext uri="{19B8F6BF-5375-455C-9EA6-DF929625EA0E}">
        <p15:presenceInfo xmlns:p15="http://schemas.microsoft.com/office/powerpoint/2012/main" userId="S-1-5-21-1839211835-619659539-556599288-95354" providerId="AD"/>
      </p:ext>
    </p:extLst>
  </p:cmAuthor>
  <p:cmAuthor id="2" name="Ebru Karakoc Madsen" initials="EBKA" lastIdx="24" clrIdx="1"/>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15"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E1D8BF"/>
    <a:srgbClr val="949494"/>
    <a:srgbClr val="B2B2B2"/>
    <a:srgbClr val="68849E"/>
    <a:srgbClr val="80A093"/>
    <a:srgbClr val="F0F0F0"/>
    <a:srgbClr val="CAD8E4"/>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93792" autoAdjust="0"/>
  </p:normalViewPr>
  <p:slideViewPr>
    <p:cSldViewPr snapToGrid="0" snapToObjects="1">
      <p:cViewPr varScale="1">
        <p:scale>
          <a:sx n="141" d="100"/>
          <a:sy n="141" d="100"/>
        </p:scale>
        <p:origin x="1062" y="126"/>
      </p:cViewPr>
      <p:guideLst>
        <p:guide orient="horz" pos="2183"/>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122" d="100"/>
        <a:sy n="122" d="100"/>
      </p:scale>
      <p:origin x="0" y="0"/>
    </p:cViewPr>
  </p:sorterViewPr>
  <p:notesViewPr>
    <p:cSldViewPr snapToGrid="0" snapToObjects="1">
      <p:cViewPr>
        <p:scale>
          <a:sx n="150" d="100"/>
          <a:sy n="150" d="100"/>
        </p:scale>
        <p:origin x="576" y="-322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3" y="5"/>
            <a:ext cx="2945659" cy="498055"/>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0"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3" y="9428584"/>
            <a:ext cx="2945659" cy="49805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3" y="5"/>
            <a:ext cx="2945659" cy="498055"/>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3" y="9428584"/>
            <a:ext cx="2945659" cy="49805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Much has been uncovered about the genetics of schizophrenia but, as with so much of science, this has led to more questions.</a:t>
            </a:r>
            <a:r>
              <a:rPr lang="en-GB" baseline="30000" dirty="0"/>
              <a:t>[</a:t>
            </a:r>
            <a:r>
              <a:rPr lang="en-GB" baseline="30000" dirty="0" err="1"/>
              <a:t>Corvin</a:t>
            </a:r>
            <a:r>
              <a:rPr lang="en-GB" baseline="30000" dirty="0"/>
              <a:t> &amp; Sullivan, 2016]</a:t>
            </a:r>
            <a:r>
              <a:rPr lang="en-GB" dirty="0"/>
              <a:t> The field of schizophrenia genetics still faces challenges:</a:t>
            </a:r>
            <a:r>
              <a:rPr lang="en-GB" baseline="30000" dirty="0"/>
              <a:t>[</a:t>
            </a:r>
            <a:r>
              <a:rPr lang="en-GB" baseline="30000" dirty="0" err="1"/>
              <a:t>Corvin</a:t>
            </a:r>
            <a:r>
              <a:rPr lang="en-GB" baseline="30000" dirty="0"/>
              <a:t> &amp; Sullivan, 2016]</a:t>
            </a:r>
            <a:endParaRPr lang="en-GB" dirty="0"/>
          </a:p>
          <a:p>
            <a:pPr marL="228600" indent="-228600">
              <a:buFont typeface="Arial" panose="020B0604020202020204" pitchFamily="34" charset="0"/>
              <a:buChar char="•"/>
            </a:pPr>
            <a:r>
              <a:rPr lang="en-GB" dirty="0"/>
              <a:t>There are now many known susceptibility loci for schizophrenia. Elucidating how these genes interact and potentially form molecular pathways in the aetiology of schizophrenia is the next step.</a:t>
            </a:r>
          </a:p>
          <a:p>
            <a:pPr marL="228600" indent="-228600">
              <a:buFont typeface="Arial" panose="020B0604020202020204" pitchFamily="34" charset="0"/>
              <a:buChar char="•"/>
            </a:pPr>
            <a:r>
              <a:rPr lang="en-GB" dirty="0"/>
              <a:t>Much of the illness susceptibility of schizophrenia is still unexplained. Are there rare risk variants that are still to be uncovered? </a:t>
            </a:r>
          </a:p>
          <a:p>
            <a:pPr marL="228600" indent="-228600">
              <a:buFont typeface="Arial" panose="020B0604020202020204" pitchFamily="34" charset="0"/>
              <a:buChar char="•"/>
            </a:pPr>
            <a:r>
              <a:rPr lang="en-GB" dirty="0"/>
              <a:t>Most of the known susceptibility loci for schizophrenia are likely to have subtle effects. There are likely to be much rarer (not yet discovered) mutations that have a large impact on protein function. These highly penetrant mutations are likely to be much easier to place within hypothetical models of disease pathology, and so will complement ongoing efforts to understand the underlying causes of schizophrenia.</a:t>
            </a:r>
          </a:p>
          <a:p>
            <a:endParaRPr lang="en-GB" dirty="0"/>
          </a:p>
          <a:p>
            <a:r>
              <a:rPr lang="en-GB" b="1" dirty="0"/>
              <a:t>Reference:</a:t>
            </a:r>
          </a:p>
          <a:p>
            <a:r>
              <a:rPr lang="en-GB" dirty="0" err="1"/>
              <a:t>Corvin</a:t>
            </a:r>
            <a:r>
              <a:rPr lang="en-GB" dirty="0"/>
              <a:t> A, Sullivan PF. What next in schizophrenia genetics for the Psychiatric Genomics Consortium? </a:t>
            </a:r>
            <a:r>
              <a:rPr lang="en-GB" dirty="0" err="1"/>
              <a:t>Schizophr</a:t>
            </a:r>
            <a:r>
              <a:rPr lang="en-GB" dirty="0"/>
              <a:t> Bull 2016; 42 (3): 538–541.</a:t>
            </a:r>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3347960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286193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sz="24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5169744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374981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861493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391142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8713565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368254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65676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164986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059991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76068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06167788"/>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96305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4148854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1581972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027332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76688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6676968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631239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221039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6186129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6" r:id="rId18"/>
    <p:sldLayoutId id="2147483737" r:id="rId19"/>
    <p:sldLayoutId id="2147483745" r:id="rId2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1113CAB-891C-48B4-9C08-45E421AA7AAC}"/>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1528529A-4356-4189-8741-4904FAC11479}"/>
              </a:ext>
            </a:extLst>
          </p:cNvPr>
          <p:cNvSpPr>
            <a:spLocks noGrp="1"/>
          </p:cNvSpPr>
          <p:nvPr>
            <p:ph type="title"/>
          </p:nvPr>
        </p:nvSpPr>
        <p:spPr/>
        <p:txBody>
          <a:bodyPr/>
          <a:lstStyle/>
          <a:p>
            <a:r>
              <a:rPr lang="en-GB" dirty="0"/>
              <a:t>The future of genetic research in schizophrenia</a:t>
            </a:r>
          </a:p>
        </p:txBody>
      </p:sp>
      <p:sp>
        <p:nvSpPr>
          <p:cNvPr id="3" name="Content Placeholder 2">
            <a:extLst>
              <a:ext uri="{FF2B5EF4-FFF2-40B4-BE49-F238E27FC236}">
                <a16:creationId xmlns:a16="http://schemas.microsoft.com/office/drawing/2014/main" id="{6AB31B84-7BAD-4110-8468-EA513F94E516}"/>
              </a:ext>
            </a:extLst>
          </p:cNvPr>
          <p:cNvSpPr>
            <a:spLocks noGrp="1"/>
          </p:cNvSpPr>
          <p:nvPr>
            <p:ph idx="20"/>
          </p:nvPr>
        </p:nvSpPr>
        <p:spPr/>
        <p:txBody>
          <a:bodyPr>
            <a:normAutofit/>
          </a:bodyPr>
          <a:lstStyle/>
          <a:p>
            <a:pPr marL="288000" indent="-288000">
              <a:buFont typeface="+mj-lt"/>
              <a:buAutoNum type="arabicPeriod"/>
            </a:pPr>
            <a:r>
              <a:rPr lang="en-GB" sz="1800" b="1" dirty="0">
                <a:solidFill>
                  <a:schemeClr val="accent1"/>
                </a:solidFill>
              </a:rPr>
              <a:t>What more can be learned from GWAS in schizophrenia?</a:t>
            </a:r>
            <a:br>
              <a:rPr lang="en-GB" sz="1800" dirty="0"/>
            </a:br>
            <a:r>
              <a:rPr lang="en-GB" sz="1800" dirty="0"/>
              <a:t>Larger and larger datasets are required to zero-in on rarer alleles and variations</a:t>
            </a:r>
          </a:p>
          <a:p>
            <a:pPr marL="288000" indent="-288000">
              <a:buFont typeface="+mj-lt"/>
              <a:buAutoNum type="arabicPeriod"/>
            </a:pPr>
            <a:r>
              <a:rPr lang="en-GB" sz="1800" b="1" dirty="0">
                <a:solidFill>
                  <a:schemeClr val="accent1"/>
                </a:solidFill>
              </a:rPr>
              <a:t>What more can we learn from genetic risk scores (GRS)?</a:t>
            </a:r>
            <a:br>
              <a:rPr lang="en-GB" sz="1800" dirty="0"/>
            </a:br>
            <a:r>
              <a:rPr lang="en-GB" sz="1800" dirty="0"/>
              <a:t>Can all the GWAS data be brought together to produce a weighted score that represents an individual’s risk? And is this useful?</a:t>
            </a:r>
          </a:p>
          <a:p>
            <a:pPr marL="288000" indent="-288000">
              <a:buFont typeface="+mj-lt"/>
              <a:buAutoNum type="arabicPeriod"/>
            </a:pPr>
            <a:r>
              <a:rPr lang="en-GB" sz="1800" b="1" dirty="0">
                <a:solidFill>
                  <a:schemeClr val="accent1"/>
                </a:solidFill>
              </a:rPr>
              <a:t>What can we learn about the relationships between brain disorders?</a:t>
            </a:r>
            <a:br>
              <a:rPr lang="en-GB" sz="1800" dirty="0"/>
            </a:br>
            <a:r>
              <a:rPr lang="en-GB" sz="1800" dirty="0"/>
              <a:t>Genomic study may uncover similarities between brain disorders, including MDD, bipolar disorder, and schizophrenia</a:t>
            </a:r>
          </a:p>
        </p:txBody>
      </p:sp>
      <p:sp>
        <p:nvSpPr>
          <p:cNvPr id="6" name="Content Placeholder 5">
            <a:extLst>
              <a:ext uri="{FF2B5EF4-FFF2-40B4-BE49-F238E27FC236}">
                <a16:creationId xmlns:a16="http://schemas.microsoft.com/office/drawing/2014/main" id="{FA182D4E-22AD-42F0-BF53-61E20BB77C83}"/>
              </a:ext>
            </a:extLst>
          </p:cNvPr>
          <p:cNvSpPr>
            <a:spLocks noGrp="1"/>
          </p:cNvSpPr>
          <p:nvPr>
            <p:ph idx="21"/>
          </p:nvPr>
        </p:nvSpPr>
        <p:spPr/>
        <p:txBody>
          <a:bodyPr>
            <a:normAutofit/>
          </a:bodyPr>
          <a:lstStyle/>
          <a:p>
            <a:pPr marL="288000" indent="-288000">
              <a:buFont typeface="+mj-lt"/>
              <a:buAutoNum type="arabicPeriod" startAt="4"/>
            </a:pPr>
            <a:r>
              <a:rPr lang="en-GB" sz="1800" b="1" dirty="0">
                <a:solidFill>
                  <a:schemeClr val="accent1"/>
                </a:solidFill>
              </a:rPr>
              <a:t>Can we evaluate the role of rare copy number variants in schizophrenia?</a:t>
            </a:r>
            <a:br>
              <a:rPr lang="en-GB" sz="1800" dirty="0"/>
            </a:br>
            <a:r>
              <a:rPr lang="en-GB" sz="1800" dirty="0"/>
              <a:t>Larger datasets are required to provide power to assay rare genetic events, but they could contain useful clues about the pathology of schizophrenia</a:t>
            </a:r>
          </a:p>
          <a:p>
            <a:pPr marL="288000" indent="-288000">
              <a:buFont typeface="+mj-lt"/>
              <a:buAutoNum type="arabicPeriod" startAt="4"/>
            </a:pPr>
            <a:r>
              <a:rPr lang="en-GB" sz="1800" b="1" dirty="0">
                <a:solidFill>
                  <a:schemeClr val="accent1"/>
                </a:solidFill>
              </a:rPr>
              <a:t>Can we perform well-powered studies of rare sequence variation?</a:t>
            </a:r>
            <a:br>
              <a:rPr lang="en-GB" sz="1800" dirty="0"/>
            </a:br>
            <a:r>
              <a:rPr lang="en-GB" sz="1800" dirty="0"/>
              <a:t>Rare mutations in genes implicated in the original GWAS (e.g., voltage-gated calcium channel signalling) will be studied</a:t>
            </a:r>
          </a:p>
          <a:p>
            <a:pPr marL="288000" indent="-288000">
              <a:buFont typeface="+mj-lt"/>
              <a:buAutoNum type="arabicPeriod" startAt="4"/>
            </a:pPr>
            <a:r>
              <a:rPr lang="en-GB" sz="1800" b="1" dirty="0">
                <a:solidFill>
                  <a:schemeClr val="accent1"/>
                </a:solidFill>
              </a:rPr>
              <a:t>What can we learn from densely affected pedigrees?</a:t>
            </a:r>
            <a:br>
              <a:rPr lang="en-GB" sz="1800" dirty="0"/>
            </a:br>
            <a:r>
              <a:rPr lang="en-GB" sz="1800" dirty="0"/>
              <a:t>Analysing the clustering of risk factors within a family may be useful</a:t>
            </a:r>
          </a:p>
          <a:p>
            <a:pPr marL="288000" indent="-288000"/>
            <a:endParaRPr lang="en-GB" sz="1800" dirty="0"/>
          </a:p>
        </p:txBody>
      </p:sp>
      <p:sp>
        <p:nvSpPr>
          <p:cNvPr id="7" name="Text Placeholder 6">
            <a:extLst>
              <a:ext uri="{FF2B5EF4-FFF2-40B4-BE49-F238E27FC236}">
                <a16:creationId xmlns:a16="http://schemas.microsoft.com/office/drawing/2014/main" id="{6401B2C8-EAD9-4F93-9DBD-C07EDD351FD7}"/>
              </a:ext>
            </a:extLst>
          </p:cNvPr>
          <p:cNvSpPr>
            <a:spLocks noGrp="1"/>
          </p:cNvSpPr>
          <p:nvPr>
            <p:ph type="body" sz="quarter" idx="18"/>
          </p:nvPr>
        </p:nvSpPr>
        <p:spPr/>
        <p:txBody>
          <a:bodyPr/>
          <a:lstStyle/>
          <a:p>
            <a:pPr marL="0" indent="0">
              <a:buNone/>
            </a:pPr>
            <a:r>
              <a:rPr lang="en-GB" dirty="0"/>
              <a:t>GRS = genetic risk score; GWAS = genome-wide association study; MDD = major depressive disorder</a:t>
            </a:r>
          </a:p>
          <a:p>
            <a:r>
              <a:rPr lang="en-GB" dirty="0" err="1"/>
              <a:t>Corvin</a:t>
            </a:r>
            <a:r>
              <a:rPr lang="en-GB" dirty="0"/>
              <a:t> &amp; Sullivan. </a:t>
            </a:r>
            <a:r>
              <a:rPr lang="en-GB" dirty="0" err="1"/>
              <a:t>Schizophr</a:t>
            </a:r>
            <a:r>
              <a:rPr lang="en-GB" dirty="0"/>
              <a:t> Bull 2016;42(3):538–541</a:t>
            </a:r>
          </a:p>
        </p:txBody>
      </p:sp>
      <p:sp>
        <p:nvSpPr>
          <p:cNvPr id="4" name="Slide Number Placeholder 3">
            <a:extLst>
              <a:ext uri="{FF2B5EF4-FFF2-40B4-BE49-F238E27FC236}">
                <a16:creationId xmlns:a16="http://schemas.microsoft.com/office/drawing/2014/main" id="{A4FB3C8F-3BFC-4A79-9DFF-4A99177F6259}"/>
              </a:ext>
            </a:extLst>
          </p:cNvPr>
          <p:cNvSpPr>
            <a:spLocks noGrp="1"/>
          </p:cNvSpPr>
          <p:nvPr>
            <p:ph type="sldNum" sz="quarter" idx="4"/>
          </p:nvPr>
        </p:nvSpPr>
        <p:spPr/>
        <p:txBody>
          <a:bodyPr/>
          <a:lstStyle/>
          <a:p>
            <a:fld id="{6DBC486D-4FAB-B746-8B02-8D7C842291C6}" type="slidenum">
              <a:rPr lang="en-GB" smtClean="0"/>
              <a:t>1</a:t>
            </a:fld>
            <a:endParaRPr lang="en-GB"/>
          </a:p>
        </p:txBody>
      </p:sp>
    </p:spTree>
    <p:custDataLst/>
    <p:extLst>
      <p:ext uri="{BB962C8B-B14F-4D97-AF65-F5344CB8AC3E}">
        <p14:creationId xmlns:p14="http://schemas.microsoft.com/office/powerpoint/2010/main" val="4241208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4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709</TotalTime>
  <Words>417</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future of genetic research in schizophrenia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1365</cp:revision>
  <cp:lastPrinted>2022-02-04T08:01:23Z</cp:lastPrinted>
  <dcterms:created xsi:type="dcterms:W3CDTF">2017-01-23T14:24:15Z</dcterms:created>
  <dcterms:modified xsi:type="dcterms:W3CDTF">2022-02-23T12:40:48Z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